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84" r:id="rId5"/>
    <p:sldId id="282" r:id="rId6"/>
    <p:sldId id="286" r:id="rId7"/>
    <p:sldId id="291" r:id="rId8"/>
    <p:sldId id="294" r:id="rId9"/>
    <p:sldId id="292" r:id="rId10"/>
    <p:sldId id="295" r:id="rId11"/>
    <p:sldId id="296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6B6C6C"/>
    <a:srgbClr val="FFFFFF"/>
    <a:srgbClr val="A2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EDD0C-4053-467F-B149-F19A6FF586EE}" v="24" dt="2023-07-27T13:32:27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6" autoAdjust="0"/>
    <p:restoredTop sz="95859" autoAdjust="0"/>
  </p:normalViewPr>
  <p:slideViewPr>
    <p:cSldViewPr snapToGrid="0">
      <p:cViewPr varScale="1">
        <p:scale>
          <a:sx n="109" d="100"/>
          <a:sy n="109" d="100"/>
        </p:scale>
        <p:origin x="294" y="108"/>
      </p:cViewPr>
      <p:guideLst/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48DD-AF31-45BA-A26D-7AC4939564E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8C05-38F5-46EB-BECD-5394A777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0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Seal on the Oval. Used as a background picture.">
            <a:extLst>
              <a:ext uri="{FF2B5EF4-FFF2-40B4-BE49-F238E27FC236}">
                <a16:creationId xmlns:a16="http://schemas.microsoft.com/office/drawing/2014/main" id="{C4E00CA3-028B-4946-BBB4-5C31154E3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942" b="11942"/>
          <a:stretch/>
        </p:blipFill>
        <p:spPr>
          <a:xfrm>
            <a:off x="400279" y="374573"/>
            <a:ext cx="11391441" cy="5772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79" y="1912072"/>
            <a:ext cx="11390045" cy="2387600"/>
          </a:xfrm>
          <a:solidFill>
            <a:srgbClr val="FFFFFF">
              <a:alpha val="69804"/>
            </a:srgbClr>
          </a:solidFill>
        </p:spPr>
        <p:txBody>
          <a:bodyPr lIns="365760" anchor="ctr">
            <a:normAutofit/>
          </a:bodyPr>
          <a:lstStyle>
            <a:lvl1pPr algn="l">
              <a:defRPr sz="5500"/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8FA3-A642-4E78-8E7B-809942D8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CDF-2BA0-4B12-BAB3-F078D4D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2ADA-344D-4C5C-97AD-978608FF7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7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003336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/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 copy </a:t>
            </a:r>
          </a:p>
          <a:p>
            <a:pPr lvl="2"/>
            <a:r>
              <a:rPr lang="en-US" dirty="0"/>
              <a:t>Third level copy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levelc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5763" y="403767"/>
            <a:ext cx="4480151" cy="5743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picture;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4922" y="1653762"/>
            <a:ext cx="5441196" cy="1325563"/>
          </a:xfrm>
        </p:spPr>
        <p:txBody>
          <a:bodyPr anchor="t"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page title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D4C7FA-8777-C983-DA6D-D554C333D41F}"/>
              </a:ext>
            </a:extLst>
          </p:cNvPr>
          <p:cNvSpPr/>
          <p:nvPr userDrawn="1"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uckeye Sans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674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8 -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469041" cy="29614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483429"/>
            <a:ext cx="2150384" cy="264878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45229" y="3494314"/>
            <a:ext cx="2220685" cy="26379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7" y="1653756"/>
            <a:ext cx="5441196" cy="1325563"/>
          </a:xfrm>
        </p:spPr>
        <p:txBody>
          <a:bodyPr anchor="t"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page title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C77F81DC-F781-47C2-4D3B-27EEE878F8AC}"/>
              </a:ext>
            </a:extLst>
          </p:cNvPr>
          <p:cNvSpPr/>
          <p:nvPr userDrawn="1"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uckeye Sans 2" pitchFamily="2" charset="77"/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1ED6957-2F68-AC1E-7E2F-65AD6BFD944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003336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/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 copy </a:t>
            </a:r>
          </a:p>
          <a:p>
            <a:pPr lvl="2"/>
            <a:r>
              <a:rPr lang="en-US" dirty="0"/>
              <a:t>Third level copy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97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ection slide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446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9446" y="3664339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rgbClr val="6B6C6C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2D5E69-A43D-3F72-6963-6F8C69C1D297}"/>
              </a:ext>
            </a:extLst>
          </p:cNvPr>
          <p:cNvCxnSpPr>
            <a:cxnSpLocks/>
          </p:cNvCxnSpPr>
          <p:nvPr userDrawn="1"/>
        </p:nvCxnSpPr>
        <p:spPr>
          <a:xfrm>
            <a:off x="794652" y="346883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0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General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920725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" y="2074421"/>
            <a:ext cx="10515600" cy="4015454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>
                <a:solidFill>
                  <a:srgbClr val="6B6C6C"/>
                </a:solidFill>
              </a:defRPr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6B6C6C"/>
                </a:solidFill>
              </a:defRPr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6B6C6C"/>
                </a:solidFill>
              </a:defRPr>
            </a:lvl3pPr>
            <a:lvl4pPr>
              <a:defRPr>
                <a:solidFill>
                  <a:srgbClr val="6B6C6C"/>
                </a:solidFill>
              </a:defRPr>
            </a:lvl4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48A89-EDD3-4E47-AFE7-62C61C34960B}"/>
              </a:ext>
            </a:extLst>
          </p:cNvPr>
          <p:cNvCxnSpPr>
            <a:cxnSpLocks/>
          </p:cNvCxnSpPr>
          <p:nvPr userDrawn="1"/>
        </p:nvCxnSpPr>
        <p:spPr>
          <a:xfrm>
            <a:off x="751114" y="1759781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70CEAA-8573-9E1B-D8BA-928C93224FE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207335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2 - Comparison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59424"/>
            <a:ext cx="3200400" cy="5733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203482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203482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7" y="909840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95B3B-5BE2-F245-A653-7ABF52BA55BB}"/>
              </a:ext>
            </a:extLst>
          </p:cNvPr>
          <p:cNvCxnSpPr>
            <a:cxnSpLocks/>
          </p:cNvCxnSpPr>
          <p:nvPr userDrawn="1"/>
        </p:nvCxnSpPr>
        <p:spPr>
          <a:xfrm>
            <a:off x="762000" y="1770665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91D34A-06A7-6398-2C15-8309625A99B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74028" y="1926766"/>
            <a:ext cx="3200400" cy="60600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4D3FC-41C9-D578-F008-6630E7FFA4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3400" y="1894110"/>
            <a:ext cx="3200400" cy="63866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1869058-C86A-4C68-1840-8E2F243A451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SECTION HEADING (OPTIONAL)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4F904E5-9900-1D9E-FED4-2AA7BBADCA7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52256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C53F21D-CA93-9B93-4A6E-8255D9511D0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42514" y="2532774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>
                <a:solidFill>
                  <a:srgbClr val="6B6C6C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88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3 - Statistics with tex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3744683"/>
            <a:ext cx="3200400" cy="59864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5976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3755569"/>
            <a:ext cx="3200400" cy="58775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62025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supplemental copy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3766455"/>
            <a:ext cx="3200400" cy="57686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908067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supplemental copy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6" y="898954"/>
            <a:ext cx="10515600" cy="838854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88219-839E-554B-B72F-F7177AF5404C}"/>
              </a:ext>
            </a:extLst>
          </p:cNvPr>
          <p:cNvCxnSpPr>
            <a:cxnSpLocks/>
          </p:cNvCxnSpPr>
          <p:nvPr userDrawn="1"/>
        </p:nvCxnSpPr>
        <p:spPr>
          <a:xfrm>
            <a:off x="751112" y="175977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8B3D21-7A3E-9FD3-2561-1B65C1C3E8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2697" y="576942"/>
            <a:ext cx="10537818" cy="27214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387148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4 - icons with copy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56657"/>
            <a:ext cx="3637944" cy="2024979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619" y="3891923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763589" y="3649724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862312" y="963765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1915" y="118665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909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67902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1908" y="262520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902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267895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 copy</a:t>
            </a:r>
          </a:p>
          <a:p>
            <a:pPr lvl="4"/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1908" y="3984098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902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67895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5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5 - Team Layou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34885"/>
            <a:ext cx="3637944" cy="2057636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774474" y="3660609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83031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5057" y="240574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85057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2636A59-1C4D-DB7E-7AB5-5FF3CE74F2C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65616" y="3902810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 copy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152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7226" y="240574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2172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536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55626" y="240574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556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8DB9D046-1452-3F52-9EF6-F159186116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83031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9F1484B-33B4-49AF-50B3-692F9415D0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5057" y="5290686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A8463267-4C32-C0A8-B221-D5C692958888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785057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0F713BA4-C3F0-7266-BFA2-4EB5D9BED6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3152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7A3737E-4F1C-4A60-75FE-0CD6387D44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7226" y="5290686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F5B1B2F-7A86-7712-D642-D31C7A449AC0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72172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1AF508C4-773E-5526-D0B3-4519BA6E9F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536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A52EAA6-4323-C683-D3E0-0360F2401C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55626" y="5290686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6B6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ED840ECE-E392-54F4-E5E0-09C6BAC5F6FA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6556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6B6C6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rgbClr val="6B6C6C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28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6 - Facts Figures Chart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45771"/>
            <a:ext cx="3637944" cy="2035865"/>
          </a:xfrm>
        </p:spPr>
        <p:txBody>
          <a:bodyPr anchor="b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45" y="3859268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descr="Title ornament - do not edit.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752704" y="3638838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55028" y="794657"/>
            <a:ext cx="6333671" cy="53521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244241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7 - Picture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344922" y="3275479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92233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rgbClr val="6B6C6C"/>
                </a:solidFill>
              </a:defRPr>
            </a:lvl3pPr>
            <a:lvl4pPr marL="1485900" indent="-227013"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 copy </a:t>
            </a:r>
          </a:p>
          <a:p>
            <a:pPr lvl="2"/>
            <a:r>
              <a:rPr lang="en-US" dirty="0"/>
              <a:t>Third level copy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421123" y="3022394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5763" y="403767"/>
            <a:ext cx="4480151" cy="5743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picture;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4922" y="1653762"/>
            <a:ext cx="5441196" cy="1325563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page title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D4C7FA-8777-C983-DA6D-D554C333D41F}"/>
              </a:ext>
            </a:extLst>
          </p:cNvPr>
          <p:cNvSpPr/>
          <p:nvPr userDrawn="1"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uckeye Sans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0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scarl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descr="Red background with notch.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uckeye Sans 2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332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332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t 8 - Multiple Pictures -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34037" y="326459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B6C6C"/>
                </a:solidFill>
              </a:defRPr>
            </a:lvl1pPr>
            <a:lvl2pPr marL="574675" indent="-282575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6B6C6C"/>
                </a:solidFill>
              </a:defRPr>
            </a:lvl2pPr>
            <a:lvl3pPr marL="1030288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800">
                <a:solidFill>
                  <a:srgbClr val="6B6C6C"/>
                </a:solidFill>
              </a:defRPr>
            </a:lvl3pPr>
            <a:lvl4pPr marL="1550988" indent="-271463">
              <a:buFont typeface="Arial" panose="020B0604020202020204" pitchFamily="34" charset="0"/>
              <a:buChar char="•"/>
              <a:tabLst/>
              <a:defRPr sz="1600">
                <a:solidFill>
                  <a:srgbClr val="6B6C6C"/>
                </a:solidFill>
              </a:defRPr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410237" y="3022392"/>
            <a:ext cx="548640" cy="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6873" y="427519"/>
            <a:ext cx="4469041" cy="2961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77886" y="3494314"/>
            <a:ext cx="2188028" cy="2637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  <a:br>
              <a:rPr lang="en-US" dirty="0"/>
            </a:br>
            <a:r>
              <a:rPr lang="en-US" dirty="0"/>
              <a:t>(send to back)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37" y="1653756"/>
            <a:ext cx="5441196" cy="1325563"/>
          </a:xfrm>
        </p:spPr>
        <p:txBody>
          <a:bodyPr anchor="t"/>
          <a:lstStyle>
            <a:lvl1pPr>
              <a:defRPr>
                <a:solidFill>
                  <a:srgbClr val="6B6C6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page title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C77F81DC-F781-47C2-4D3B-27EEE878F8AC}"/>
              </a:ext>
            </a:extLst>
          </p:cNvPr>
          <p:cNvSpPr/>
          <p:nvPr userDrawn="1"/>
        </p:nvSpPr>
        <p:spPr>
          <a:xfrm rot="16200000">
            <a:off x="4054929" y="5197926"/>
            <a:ext cx="1023257" cy="105591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uckeye Sans 2" pitchFamily="2" charset="77"/>
            </a:endParaRP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2F6D6FC-1A24-C778-124B-B4C5715A28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3494314"/>
            <a:ext cx="2188029" cy="2637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10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ection slide - scarle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450" y="2620489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8565" y="3468394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chemeClr val="tx1"/>
                </a:solidFill>
                <a:latin typeface="Buckeye Sans 2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</p:spTree>
    <p:extLst>
      <p:ext uri="{BB962C8B-B14F-4D97-AF65-F5344CB8AC3E}">
        <p14:creationId xmlns:p14="http://schemas.microsoft.com/office/powerpoint/2010/main" val="31800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1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920725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228" y="2074421"/>
            <a:ext cx="10515600" cy="4015454"/>
          </a:xfrm>
        </p:spPr>
        <p:txBody>
          <a:bodyPr/>
          <a:lstStyle>
            <a:lvl1pPr marL="0" indent="0">
              <a:buClr>
                <a:srgbClr val="C00000"/>
              </a:buClr>
              <a:buSzPct val="110000"/>
              <a:buNone/>
              <a:defRPr/>
            </a:lvl1pPr>
            <a:lvl2pPr marL="6858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70CEAA-8573-9E1B-D8BA-928C93224FE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2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290570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7" y="909840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page title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91D34A-06A7-6398-2C15-8309625A99B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74028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E4D3FC-41C9-D578-F008-6630E7FFA4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3400" y="1795950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1869058-C86A-4C68-1840-8E2F243A451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4731" y="576941"/>
            <a:ext cx="7847012" cy="23948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SECTION HEADING (OPTIONAL)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4F904E5-9900-1D9E-FED4-2AA7BBADCA7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52256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C53F21D-CA93-9B93-4A6E-8255D9511D0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42514" y="2619862"/>
            <a:ext cx="3200400" cy="3060729"/>
          </a:xfrm>
        </p:spPr>
        <p:txBody>
          <a:bodyPr>
            <a:normAutofit/>
          </a:bodyPr>
          <a:lstStyle>
            <a:lvl1pPr marL="0" indent="0">
              <a:buClr>
                <a:srgbClr val="C00000"/>
              </a:buClr>
              <a:buSzPct val="110000"/>
              <a:buNone/>
              <a:defRPr sz="1800"/>
            </a:lvl1pPr>
            <a:lvl2pPr marL="466725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1600"/>
            </a:lvl2pPr>
            <a:lvl3pPr marL="922338" indent="-174625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  <a:tabLst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3 - Statist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3744683"/>
            <a:ext cx="3200400" cy="598641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15976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3755569"/>
            <a:ext cx="3200400" cy="58775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62025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supplemental copy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090962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 b="1" i="0">
                <a:latin typeface="Buckeye Serif 2 Black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684420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3766455"/>
            <a:ext cx="3200400" cy="576869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908067" y="4343324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supplemental copy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56" y="898954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page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68B3D21-7A3E-9FD3-2561-1B65C1C3E8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1811" y="576942"/>
            <a:ext cx="10537818" cy="27214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SECTION HEADING (OPTIONAL) </a:t>
            </a:r>
          </a:p>
        </p:txBody>
      </p: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4 - icon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5" y="1556657"/>
            <a:ext cx="3637944" cy="2024979"/>
          </a:xfrm>
        </p:spPr>
        <p:txBody>
          <a:bodyPr anchor="b"/>
          <a:lstStyle/>
          <a:p>
            <a:r>
              <a:rPr lang="en-US" dirty="0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5619" y="3619779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862312" y="963765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1915" y="118665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7909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267902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1908" y="262520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902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267895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 copy</a:t>
            </a:r>
          </a:p>
          <a:p>
            <a:pPr lvl="4"/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01908" y="3984098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902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67895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 b="0" i="0"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5 -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34885"/>
            <a:ext cx="3906381" cy="2057636"/>
          </a:xfrm>
        </p:spPr>
        <p:txBody>
          <a:bodyPr anchor="b"/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page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83031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5057" y="2405743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785057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2636A59-1C4D-DB7E-7AB5-5FF3CE74F2C1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665616" y="3619780"/>
            <a:ext cx="3906383" cy="24283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 copy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781AC33-C47D-CE41-F333-5612FC49D3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152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6EC207A-75A9-199D-31B5-9D8D502D7F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7226" y="2405743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A2978D8-3542-6E8A-613E-6B54448341D0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2172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9B3D4EE7-E3D1-3FAD-4643-1190D06F4AB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753600" y="696457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F1F1B6B-6BC0-7CE5-8AA0-65781BC5B4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55626" y="2405743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EB4D2C4-0C4E-A036-BD82-B2C245849209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9655626" y="2850666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8DB9D046-1452-3F52-9EF6-F159186116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83031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99F1484B-33B4-49AF-50B3-692F9415D0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5057" y="5290686"/>
            <a:ext cx="2225340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A8463267-4C32-C0A8-B221-D5C692958888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785057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0F713BA4-C3F0-7266-BFA2-4EB5D9BED6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3152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7A3737E-4F1C-4A60-75FE-0CD6387D44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17226" y="5290686"/>
            <a:ext cx="2209799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F5B1B2F-7A86-7712-D642-D31C7A449AC0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72172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1AF508C4-773E-5526-D0B3-4519BA6E9F4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753600" y="3581400"/>
            <a:ext cx="2077591" cy="1676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A52EAA6-4323-C683-D3E0-0360F2401CB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55626" y="5290686"/>
            <a:ext cx="2220685" cy="381000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ED840ECE-E392-54F4-E5E0-09C6BAC5F6FA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9655626" y="5735609"/>
            <a:ext cx="2077592" cy="5130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400" b="0" i="0">
                <a:solidFill>
                  <a:schemeClr val="tx1"/>
                </a:solidFill>
                <a:latin typeface="Buckeye Sans 2" pitchFamily="2" charset="77"/>
              </a:defRPr>
            </a:lvl5pPr>
          </a:lstStyle>
          <a:p>
            <a:pPr lvl="0"/>
            <a:r>
              <a:rPr lang="en-US" dirty="0"/>
              <a:t>Click to edit supplemental copy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t 6 - Facts Figure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504" y="1545771"/>
            <a:ext cx="3895496" cy="2035865"/>
          </a:xfrm>
        </p:spPr>
        <p:txBody>
          <a:bodyPr anchor="b"/>
          <a:lstStyle/>
          <a:p>
            <a:r>
              <a:rPr lang="en-US" dirty="0"/>
              <a:t>Click to edit master page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4029" y="3619781"/>
            <a:ext cx="391885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20700" indent="-228600">
              <a:buClr>
                <a:srgbClr val="C00000"/>
              </a:buClr>
              <a:buSzPct val="110000"/>
              <a:buFont typeface="Arial" panose="020B0604020202020204" pitchFamily="34" charset="0"/>
              <a:buChar char="•"/>
              <a:tabLst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first level copy</a:t>
            </a:r>
          </a:p>
          <a:p>
            <a:pPr lvl="1"/>
            <a:r>
              <a:rPr lang="en-US" dirty="0"/>
              <a:t>Second level copy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55028" y="794657"/>
            <a:ext cx="6333671" cy="53521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4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first level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The Ohio State University word logo with Block O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6304801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5038" y="629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Buckeye Sans 2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  <p:sldLayoutId id="2147483650" r:id="rId4"/>
    <p:sldLayoutId id="2147483676" r:id="rId5"/>
    <p:sldLayoutId id="2147483679" r:id="rId6"/>
    <p:sldLayoutId id="2147483678" r:id="rId7"/>
    <p:sldLayoutId id="2147483682" r:id="rId8"/>
    <p:sldLayoutId id="2147483662" r:id="rId9"/>
    <p:sldLayoutId id="2147483663" r:id="rId10"/>
    <p:sldLayoutId id="2147483665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A0C2F"/>
          </a:solidFill>
          <a:latin typeface="Buckeye Serif 2 Black" pitchFamily="2" charset="77"/>
          <a:ea typeface="Buckeye Serif 2 Black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11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90000"/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uckeye Sans 2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E5634-36AE-4A0C-9D29-500D94C2D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CCMEP Lifetime Visualization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Zaida Jenkins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864DF0-2CFF-4A14-695D-D857CA51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754" y="6255789"/>
            <a:ext cx="1727150" cy="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41A2D-F93B-428E-A8C3-8116B055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922" y="882596"/>
            <a:ext cx="6269716" cy="2096730"/>
          </a:xfrm>
        </p:spPr>
        <p:txBody>
          <a:bodyPr>
            <a:normAutofit/>
          </a:bodyPr>
          <a:lstStyle/>
          <a:p>
            <a:r>
              <a:rPr lang="en-US" dirty="0"/>
              <a:t>Comprehensive Case Management &amp; Employment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E79FD-C9A3-4549-8314-83B39E3CB8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44922" y="3003336"/>
            <a:ext cx="5441197" cy="31440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Started in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Combines TANF and WIOA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Serves young adults between the ages of 14-24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Helps overcome barriers and achieve self sufficiency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14 distinct services delivered at the county level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A07EBB8-0B17-4B24-907A-F532ABEF1C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4" t="2995" r="27850" b="-2995"/>
          <a:stretch/>
        </p:blipFill>
        <p:spPr>
          <a:xfrm>
            <a:off x="474663" y="403767"/>
            <a:ext cx="4480151" cy="574364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364EA5-4A4C-6CA5-2078-B5D59811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54" y="6205284"/>
            <a:ext cx="1727150" cy="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8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Source: PIRL</a:t>
            </a:r>
          </a:p>
        </p:txBody>
      </p:sp>
      <p:pic>
        <p:nvPicPr>
          <p:cNvPr id="16" name="Picture Placeholder 15" descr="Icon 1&#10;&#10;Round arrow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7909" y="1197472"/>
            <a:ext cx="4524097" cy="903579"/>
          </a:xfrm>
        </p:spPr>
        <p:txBody>
          <a:bodyPr>
            <a:noAutofit/>
          </a:bodyPr>
          <a:lstStyle/>
          <a:p>
            <a:r>
              <a:rPr lang="en-US" sz="2400" dirty="0"/>
              <a:t>Developed by US Departments of Labor and Education</a:t>
            </a:r>
          </a:p>
        </p:txBody>
      </p:sp>
      <p:pic>
        <p:nvPicPr>
          <p:cNvPr id="18" name="Picture Placeholder 17" descr="Icon 2 - A house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A44E15-5CCE-4B62-8C7C-51065CE166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7902" y="2636027"/>
            <a:ext cx="4524097" cy="1072373"/>
          </a:xfrm>
        </p:spPr>
        <p:txBody>
          <a:bodyPr>
            <a:noAutofit/>
          </a:bodyPr>
          <a:lstStyle/>
          <a:p>
            <a:r>
              <a:rPr lang="en-US" sz="2400" dirty="0"/>
              <a:t>Framework to support understanding, preparation and submission to DOL</a:t>
            </a:r>
          </a:p>
        </p:txBody>
      </p:sp>
      <p:pic>
        <p:nvPicPr>
          <p:cNvPr id="20" name="Picture Placeholder 19" descr="Icon 3&#10;&#10;An information symbol.">
            <a:extLst>
              <a:ext uri="{FF2B5EF4-FFF2-40B4-BE49-F238E27FC236}">
                <a16:creationId xmlns:a16="http://schemas.microsoft.com/office/drawing/2014/main" id="{E4CEECFA-3E93-4486-8D1F-29197A5084B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1908" y="4225398"/>
            <a:ext cx="914400" cy="9144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1FF843-FEEF-4100-AD28-8089ADD4DB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67902" y="4401681"/>
            <a:ext cx="4666798" cy="475120"/>
          </a:xfrm>
        </p:spPr>
        <p:txBody>
          <a:bodyPr>
            <a:noAutofit/>
          </a:bodyPr>
          <a:lstStyle/>
          <a:p>
            <a:r>
              <a:rPr lang="en-US" sz="2400" dirty="0"/>
              <a:t>30 Elements Used for Visualization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30AAA8-0873-F7B0-6427-BF2F2078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054" y="6205284"/>
            <a:ext cx="1727150" cy="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3" y="546265"/>
            <a:ext cx="3895496" cy="2035865"/>
          </a:xfrm>
        </p:spPr>
        <p:txBody>
          <a:bodyPr/>
          <a:lstStyle/>
          <a:p>
            <a:r>
              <a:rPr lang="en-US" dirty="0"/>
              <a:t>Statewide Enrollment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E7DF-B3C6-4658-B2E2-0636E9AD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833" y="2749609"/>
            <a:ext cx="3454300" cy="2428368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57.25% increase between PY16-17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Gradual increase in        co-funded enrollment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AADCA-AF7A-329E-B79B-ACD0C55E2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"/>
          <a:stretch/>
        </p:blipFill>
        <p:spPr>
          <a:xfrm>
            <a:off x="4118329" y="196464"/>
            <a:ext cx="7970751" cy="6481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1ABF0-0E7A-99E7-8F9A-730CBA7BE91A}"/>
              </a:ext>
            </a:extLst>
          </p:cNvPr>
          <p:cNvSpPr/>
          <p:nvPr/>
        </p:nvSpPr>
        <p:spPr>
          <a:xfrm>
            <a:off x="8587409" y="546265"/>
            <a:ext cx="3501671" cy="2210188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B30C8-3677-A5F6-6A86-60287FC5EF8B}"/>
              </a:ext>
            </a:extLst>
          </p:cNvPr>
          <p:cNvSpPr/>
          <p:nvPr/>
        </p:nvSpPr>
        <p:spPr>
          <a:xfrm>
            <a:off x="8587409" y="3429000"/>
            <a:ext cx="3501671" cy="2619149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50B8B8-6978-74E5-BDF3-91EC6D92A517}"/>
              </a:ext>
            </a:extLst>
          </p:cNvPr>
          <p:cNvSpPr/>
          <p:nvPr/>
        </p:nvSpPr>
        <p:spPr>
          <a:xfrm>
            <a:off x="10400044" y="6384863"/>
            <a:ext cx="1689036" cy="293441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COVID-19 Pandemic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221B89-0276-B2B9-9EF4-4E969F91F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69" y="5695112"/>
            <a:ext cx="1727150" cy="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5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2A22ED-6B69-7734-F3AB-3D527984C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" b="-749"/>
          <a:stretch/>
        </p:blipFill>
        <p:spPr>
          <a:xfrm>
            <a:off x="3982795" y="207098"/>
            <a:ext cx="8209205" cy="6177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9" y="538478"/>
            <a:ext cx="3895496" cy="2035865"/>
          </a:xfrm>
        </p:spPr>
        <p:txBody>
          <a:bodyPr/>
          <a:lstStyle/>
          <a:p>
            <a:r>
              <a:rPr lang="en-US" dirty="0"/>
              <a:t>Statewide Demographic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E7DF-B3C6-4658-B2E2-0636E9AD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969" y="2766501"/>
            <a:ext cx="3454300" cy="24283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Primarily Black/African American and White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Growing Hispanic/Latino Population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Consistent Female dominance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1ABF0-0E7A-99E7-8F9A-730CBA7BE91A}"/>
              </a:ext>
            </a:extLst>
          </p:cNvPr>
          <p:cNvSpPr/>
          <p:nvPr/>
        </p:nvSpPr>
        <p:spPr>
          <a:xfrm>
            <a:off x="7124131" y="546265"/>
            <a:ext cx="4964950" cy="1650670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B30C8-3677-A5F6-6A86-60287FC5EF8B}"/>
              </a:ext>
            </a:extLst>
          </p:cNvPr>
          <p:cNvSpPr/>
          <p:nvPr/>
        </p:nvSpPr>
        <p:spPr>
          <a:xfrm>
            <a:off x="8360229" y="3051958"/>
            <a:ext cx="3728851" cy="1401289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50B8B8-6978-74E5-BDF3-91EC6D92A517}"/>
              </a:ext>
            </a:extLst>
          </p:cNvPr>
          <p:cNvSpPr/>
          <p:nvPr/>
        </p:nvSpPr>
        <p:spPr>
          <a:xfrm>
            <a:off x="10148834" y="6471903"/>
            <a:ext cx="1940245" cy="289258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COVID-19 Pandemic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221B89-0276-B2B9-9EF4-4E969F91F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69" y="5695112"/>
            <a:ext cx="1727150" cy="472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99573F-F649-ED8B-C3EB-23230A02BCBC}"/>
              </a:ext>
            </a:extLst>
          </p:cNvPr>
          <p:cNvSpPr/>
          <p:nvPr/>
        </p:nvSpPr>
        <p:spPr>
          <a:xfrm>
            <a:off x="8360228" y="4888170"/>
            <a:ext cx="3728851" cy="1401289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0" y="465442"/>
            <a:ext cx="3895496" cy="2035865"/>
          </a:xfrm>
        </p:spPr>
        <p:txBody>
          <a:bodyPr>
            <a:normAutofit/>
          </a:bodyPr>
          <a:lstStyle/>
          <a:p>
            <a:r>
              <a:rPr lang="en-US" sz="4000" dirty="0"/>
              <a:t>Statewide Characteristics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E7DF-B3C6-4658-B2E2-0636E9AD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062" y="2756451"/>
            <a:ext cx="3454300" cy="277014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Sharp declines during COVID-19 for justice involved, basic skills deficient and pregnant/parenting participants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Approximately half of all participants perform below a 9</a:t>
            </a:r>
            <a:r>
              <a:rPr lang="en-US" baseline="30000" dirty="0"/>
              <a:t>th</a:t>
            </a:r>
            <a:r>
              <a:rPr lang="en-US" dirty="0"/>
              <a:t> grade level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AADCA-AF7A-329E-B79B-ACD0C55E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r="812"/>
          <a:stretch/>
        </p:blipFill>
        <p:spPr>
          <a:xfrm>
            <a:off x="4118329" y="196464"/>
            <a:ext cx="7970751" cy="64818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1ABF0-0E7A-99E7-8F9A-730CBA7BE91A}"/>
              </a:ext>
            </a:extLst>
          </p:cNvPr>
          <p:cNvSpPr/>
          <p:nvPr/>
        </p:nvSpPr>
        <p:spPr>
          <a:xfrm>
            <a:off x="10494335" y="1018790"/>
            <a:ext cx="1594745" cy="2309201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B30C8-3677-A5F6-6A86-60287FC5EF8B}"/>
              </a:ext>
            </a:extLst>
          </p:cNvPr>
          <p:cNvSpPr/>
          <p:nvPr/>
        </p:nvSpPr>
        <p:spPr>
          <a:xfrm>
            <a:off x="10494335" y="3987209"/>
            <a:ext cx="1594745" cy="2309201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50B8B8-6978-74E5-BDF3-91EC6D92A517}"/>
              </a:ext>
            </a:extLst>
          </p:cNvPr>
          <p:cNvSpPr/>
          <p:nvPr/>
        </p:nvSpPr>
        <p:spPr>
          <a:xfrm>
            <a:off x="9616273" y="6541477"/>
            <a:ext cx="2472807" cy="249065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COVID-19 Pandemic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221B89-0276-B2B9-9EF4-4E969F91F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69" y="5695112"/>
            <a:ext cx="1727150" cy="472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2940CD-A2DC-D69D-3CAA-196FCEAAAFC0}"/>
              </a:ext>
            </a:extLst>
          </p:cNvPr>
          <p:cNvSpPr/>
          <p:nvPr/>
        </p:nvSpPr>
        <p:spPr>
          <a:xfrm>
            <a:off x="6719777" y="1018789"/>
            <a:ext cx="1456036" cy="2309201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D6F9D-63FE-26A6-29F9-6CB2C29E7BDC}"/>
              </a:ext>
            </a:extLst>
          </p:cNvPr>
          <p:cNvSpPr/>
          <p:nvPr/>
        </p:nvSpPr>
        <p:spPr>
          <a:xfrm>
            <a:off x="6485861" y="4030220"/>
            <a:ext cx="1689952" cy="2309201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0" y="465442"/>
            <a:ext cx="3895496" cy="2035865"/>
          </a:xfrm>
        </p:spPr>
        <p:txBody>
          <a:bodyPr/>
          <a:lstStyle/>
          <a:p>
            <a:r>
              <a:rPr lang="en-US" dirty="0"/>
              <a:t>Statewide Performance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E7DF-B3C6-4658-B2E2-0636E9AD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1635" y="2713441"/>
            <a:ext cx="3454300" cy="242836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Average ~70% rates of education, training or employment 2Q and 4Q after exit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13.17% increase in median earnings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AADCA-AF7A-329E-B79B-ACD0C55E2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5633" r="812"/>
          <a:stretch/>
        </p:blipFill>
        <p:spPr>
          <a:xfrm>
            <a:off x="3831337" y="150406"/>
            <a:ext cx="8257744" cy="63369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1ABF0-0E7A-99E7-8F9A-730CBA7BE91A}"/>
              </a:ext>
            </a:extLst>
          </p:cNvPr>
          <p:cNvSpPr/>
          <p:nvPr/>
        </p:nvSpPr>
        <p:spPr>
          <a:xfrm>
            <a:off x="8709107" y="542318"/>
            <a:ext cx="3306821" cy="2035865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B30C8-3677-A5F6-6A86-60287FC5EF8B}"/>
              </a:ext>
            </a:extLst>
          </p:cNvPr>
          <p:cNvSpPr/>
          <p:nvPr/>
        </p:nvSpPr>
        <p:spPr>
          <a:xfrm>
            <a:off x="8278734" y="3739175"/>
            <a:ext cx="3590298" cy="2309201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50B8B8-6978-74E5-BDF3-91EC6D92A517}"/>
              </a:ext>
            </a:extLst>
          </p:cNvPr>
          <p:cNvSpPr/>
          <p:nvPr/>
        </p:nvSpPr>
        <p:spPr>
          <a:xfrm>
            <a:off x="9616273" y="6541477"/>
            <a:ext cx="2472807" cy="249065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COVID-19 Pandemic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221B89-0276-B2B9-9EF4-4E969F91F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69" y="5695112"/>
            <a:ext cx="1727150" cy="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B770088-7F10-B5A6-B8D9-B0683B6CB28C}"/>
              </a:ext>
            </a:extLst>
          </p:cNvPr>
          <p:cNvSpPr/>
          <p:nvPr/>
        </p:nvSpPr>
        <p:spPr>
          <a:xfrm>
            <a:off x="3882365" y="2260121"/>
            <a:ext cx="4471948" cy="3372928"/>
          </a:xfrm>
          <a:prstGeom prst="rect">
            <a:avLst/>
          </a:prstGeom>
          <a:solidFill>
            <a:srgbClr val="BA0C2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64EA5-4A4C-6CA5-2078-B5D59811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54" y="6205284"/>
            <a:ext cx="1727150" cy="4729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D24DB6-AB00-7002-B4C1-FED254664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OERC PSDS Support</a:t>
            </a:r>
            <a:endParaRPr lang="en-US" sz="4000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BB00B5-D2B3-E82D-F797-B36A84BDEA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60026" y="3862873"/>
            <a:ext cx="4471948" cy="1555750"/>
          </a:xfrm>
        </p:spPr>
        <p:txBody>
          <a:bodyPr numCol="2">
            <a:normAutofit fontScale="92500"/>
          </a:bodyPr>
          <a:lstStyle/>
          <a:p>
            <a:r>
              <a:rPr lang="en-US" dirty="0"/>
              <a:t>Gerrie Cotter</a:t>
            </a:r>
          </a:p>
          <a:p>
            <a:r>
              <a:rPr lang="en-US" dirty="0"/>
              <a:t>Theresa Groth-Joynt</a:t>
            </a:r>
          </a:p>
          <a:p>
            <a:r>
              <a:rPr lang="en-US" dirty="0"/>
              <a:t>Angie Lancaster</a:t>
            </a:r>
          </a:p>
          <a:p>
            <a:r>
              <a:rPr lang="en-US" dirty="0"/>
              <a:t>Abbi DeLisio</a:t>
            </a:r>
          </a:p>
          <a:p>
            <a:r>
              <a:rPr lang="en-US" dirty="0"/>
              <a:t>Catherine Rafferty</a:t>
            </a:r>
          </a:p>
          <a:p>
            <a:r>
              <a:rPr lang="en-US" dirty="0"/>
              <a:t>Tiffany Day</a:t>
            </a:r>
          </a:p>
          <a:p>
            <a:r>
              <a:rPr lang="en-US" dirty="0"/>
              <a:t>Yvonne McDaniel</a:t>
            </a:r>
          </a:p>
          <a:p>
            <a:r>
              <a:rPr lang="en-US" dirty="0"/>
              <a:t>Chris Evans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D85D5C-7E33-6123-4D63-92505CAD61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62020" y="2362035"/>
            <a:ext cx="3200400" cy="1013604"/>
          </a:xfrm>
        </p:spPr>
        <p:txBody>
          <a:bodyPr/>
          <a:lstStyle/>
          <a:p>
            <a:r>
              <a:rPr lang="en-US" sz="4100" dirty="0"/>
              <a:t>CCMEP Team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05A2ACC-9AD3-4536-8D0A-C60F7E7CE7D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4100" dirty="0"/>
              <a:t>Interns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7867CD8-EE3A-8622-2069-14FE36EFDA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7456" y="3785449"/>
            <a:ext cx="3200400" cy="1232038"/>
          </a:xfrm>
        </p:spPr>
        <p:txBody>
          <a:bodyPr>
            <a:noAutofit/>
          </a:bodyPr>
          <a:lstStyle/>
          <a:p>
            <a:r>
              <a:rPr lang="en-US" dirty="0"/>
              <a:t>Cordelia Van der Veer</a:t>
            </a:r>
          </a:p>
          <a:p>
            <a:r>
              <a:rPr lang="en-US" dirty="0"/>
              <a:t>Elizabeth </a:t>
            </a:r>
            <a:r>
              <a:rPr lang="en-US" dirty="0" err="1"/>
              <a:t>Yirava</a:t>
            </a:r>
            <a:endParaRPr lang="en-US" dirty="0"/>
          </a:p>
          <a:p>
            <a:r>
              <a:rPr lang="en-US" dirty="0"/>
              <a:t>Alyssa </a:t>
            </a:r>
            <a:r>
              <a:rPr lang="en-US" dirty="0" err="1"/>
              <a:t>Gebby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812AC9B-DC55-C7D8-B272-97C7D967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399770"/>
            <a:ext cx="10515600" cy="936436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Thank You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4D07B103-AF97-8C2F-EFB3-0B0D77F8D173}"/>
              </a:ext>
            </a:extLst>
          </p:cNvPr>
          <p:cNvSpPr txBox="1">
            <a:spLocks/>
          </p:cNvSpPr>
          <p:nvPr/>
        </p:nvSpPr>
        <p:spPr>
          <a:xfrm>
            <a:off x="1295630" y="3946585"/>
            <a:ext cx="2241089" cy="1472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Buckeye Sans 2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110000"/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Buckeye Sans 2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90000"/>
              <a:buFont typeface="Courier New" panose="02070309020205020404" pitchFamily="49" charset="0"/>
              <a:buNone/>
              <a:defRPr sz="1800" b="1" i="0" kern="1200">
                <a:solidFill>
                  <a:schemeClr val="tx1"/>
                </a:solidFill>
                <a:latin typeface="Buckeye Sans 2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Buckeye Sans 2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Josh Hawley</a:t>
            </a:r>
          </a:p>
          <a:p>
            <a:r>
              <a:rPr lang="en-US" dirty="0"/>
              <a:t>Evelyn </a:t>
            </a:r>
            <a:r>
              <a:rPr lang="en-US" dirty="0" err="1"/>
              <a:t>Arrey</a:t>
            </a:r>
            <a:endParaRPr lang="en-US" dirty="0"/>
          </a:p>
          <a:p>
            <a:r>
              <a:rPr lang="en-US" dirty="0"/>
              <a:t>Ceanna Burnheimer</a:t>
            </a:r>
          </a:p>
          <a:p>
            <a:r>
              <a:rPr lang="en-US" dirty="0" err="1"/>
              <a:t>Seong</a:t>
            </a:r>
            <a:r>
              <a:rPr lang="en-US" dirty="0"/>
              <a:t> Ji </a:t>
            </a:r>
            <a:r>
              <a:rPr lang="en-US" dirty="0" err="1"/>
              <a:t>Jeong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3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E2D0B2-601B-B447-B4B1-537AA96E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32" y="2171701"/>
            <a:ext cx="10515600" cy="125730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12021-72BE-6680-D92F-EA572AF3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54" y="6205284"/>
            <a:ext cx="1727150" cy="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F4443"/>
      </a:dk1>
      <a:lt1>
        <a:srgbClr val="FFFFFF"/>
      </a:lt1>
      <a:dk2>
        <a:srgbClr val="3F4443"/>
      </a:dk2>
      <a:lt2>
        <a:srgbClr val="FFFFFF"/>
      </a:lt2>
      <a:accent1>
        <a:srgbClr val="737B7E"/>
      </a:accent1>
      <a:accent2>
        <a:srgbClr val="830065"/>
      </a:accent2>
      <a:accent3>
        <a:srgbClr val="6EBBAB"/>
      </a:accent3>
      <a:accent4>
        <a:srgbClr val="B04558"/>
      </a:accent4>
      <a:accent5>
        <a:srgbClr val="FFB600"/>
      </a:accent5>
      <a:accent6>
        <a:srgbClr val="0E4B52"/>
      </a:accent6>
      <a:hlink>
        <a:srgbClr val="E65F33"/>
      </a:hlink>
      <a:folHlink>
        <a:srgbClr val="FFFFF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790ce3-aeae-4dd4-a11e-036a93f20d19">
      <Terms xmlns="http://schemas.microsoft.com/office/infopath/2007/PartnerControls"/>
    </lcf76f155ced4ddcb4097134ff3c332f>
    <TaxCatchAll xmlns="6c3af36a-6b0a-4e48-a83a-74e11c7a037f" xsi:nil="true"/>
    <Self_Registration_Enabled xmlns="0c790ce3-aeae-4dd4-a11e-036a93f20d19" xsi:nil="true"/>
    <CultureName xmlns="0c790ce3-aeae-4dd4-a11e-036a93f20d19" xsi:nil="true"/>
    <AppVersion xmlns="0c790ce3-aeae-4dd4-a11e-036a93f20d19" xsi:nil="true"/>
    <TeamsChannelId xmlns="0c790ce3-aeae-4dd4-a11e-036a93f20d19" xsi:nil="true"/>
    <IsNotebookLocked xmlns="0c790ce3-aeae-4dd4-a11e-036a93f20d19" xsi:nil="true"/>
    <DefaultSectionNames xmlns="0c790ce3-aeae-4dd4-a11e-036a93f20d19" xsi:nil="true"/>
    <Member_Groups xmlns="0c790ce3-aeae-4dd4-a11e-036a93f20d19">
      <UserInfo>
        <DisplayName/>
        <AccountId xsi:nil="true"/>
        <AccountType/>
      </UserInfo>
    </Member_Groups>
    <FolderType xmlns="0c790ce3-aeae-4dd4-a11e-036a93f20d19" xsi:nil="true"/>
    <Interviewer xmlns="0c790ce3-aeae-4dd4-a11e-036a93f20d19" xsi:nil="true"/>
    <Invited_Leaders xmlns="0c790ce3-aeae-4dd4-a11e-036a93f20d19" xsi:nil="true"/>
    <Is_Collaboration_Space_Locked xmlns="0c790ce3-aeae-4dd4-a11e-036a93f20d19" xsi:nil="true"/>
    <Math_Settings xmlns="0c790ce3-aeae-4dd4-a11e-036a93f20d19" xsi:nil="true"/>
    <Members xmlns="0c790ce3-aeae-4dd4-a11e-036a93f20d19">
      <UserInfo>
        <DisplayName/>
        <AccountId xsi:nil="true"/>
        <AccountType/>
      </UserInfo>
    </Members>
    <Has_Leaders_Only_SectionGroup xmlns="0c790ce3-aeae-4dd4-a11e-036a93f20d19" xsi:nil="true"/>
    <NotebookType xmlns="0c790ce3-aeae-4dd4-a11e-036a93f20d19" xsi:nil="true"/>
    <LMS_Mappings xmlns="0c790ce3-aeae-4dd4-a11e-036a93f20d19" xsi:nil="true"/>
    <Invited_Members xmlns="0c790ce3-aeae-4dd4-a11e-036a93f20d19" xsi:nil="true"/>
    <Owner xmlns="0c790ce3-aeae-4dd4-a11e-036a93f20d19">
      <UserInfo>
        <DisplayName/>
        <AccountId xsi:nil="true"/>
        <AccountType/>
      </UserInfo>
    </Owner>
    <Distribution_Groups xmlns="0c790ce3-aeae-4dd4-a11e-036a93f20d19" xsi:nil="true"/>
    <Templates xmlns="0c790ce3-aeae-4dd4-a11e-036a93f20d19" xsi:nil="true"/>
    <Leaders xmlns="0c790ce3-aeae-4dd4-a11e-036a93f20d19">
      <UserInfo>
        <DisplayName/>
        <AccountId xsi:nil="true"/>
        <AccountType/>
      </UserInfo>
    </Lead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2003E08B6A0419911A0AFD7679656" ma:contentTypeVersion="38" ma:contentTypeDescription="Create a new document." ma:contentTypeScope="" ma:versionID="7dd3f473df03581b79fa7687d6343168">
  <xsd:schema xmlns:xsd="http://www.w3.org/2001/XMLSchema" xmlns:xs="http://www.w3.org/2001/XMLSchema" xmlns:p="http://schemas.microsoft.com/office/2006/metadata/properties" xmlns:ns2="0c790ce3-aeae-4dd4-a11e-036a93f20d19" xmlns:ns3="6c3af36a-6b0a-4e48-a83a-74e11c7a037f" targetNamespace="http://schemas.microsoft.com/office/2006/metadata/properties" ma:root="true" ma:fieldsID="fab43a35bedac1fb60cfa9b79d3bc9be" ns2:_="" ns3:_="">
    <xsd:import namespace="0c790ce3-aeae-4dd4-a11e-036a93f20d19"/>
    <xsd:import namespace="6c3af36a-6b0a-4e48-a83a-74e11c7a037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erviewe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90ce3-aeae-4dd4-a11e-036a93f20d1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erviewer" ma:index="43" nillable="true" ma:displayName="Interviewer" ma:format="Dropdown" ma:internalName="Interviewer">
      <xsd:simpleType>
        <xsd:restriction base="dms:Choice">
          <xsd:enumeration value="Julie"/>
          <xsd:enumeration value="Jess"/>
        </xsd:restriction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af36a-6b0a-4e48-a83a-74e11c7a037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fc8eddc4-53da-456a-95b9-13f842c75f7f}" ma:internalName="TaxCatchAll" ma:showField="CatchAllData" ma:web="6c3af36a-6b0a-4e48-a83a-74e11c7a0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BEB66-0C0B-4B90-9CB4-1562F81D5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5B590-EC41-47D6-9826-DB3928C76193}">
  <ds:schemaRefs>
    <ds:schemaRef ds:uri="http://schemas.microsoft.com/office/2006/metadata/properties"/>
    <ds:schemaRef ds:uri="http://schemas.microsoft.com/office/infopath/2007/PartnerControls"/>
    <ds:schemaRef ds:uri="8b1e7f3e-bb12-474b-b482-4fa739e63894"/>
    <ds:schemaRef ds:uri="3ce6d955-4258-458b-ac6b-518e3d6206e9"/>
    <ds:schemaRef ds:uri="0c790ce3-aeae-4dd4-a11e-036a93f20d19"/>
    <ds:schemaRef ds:uri="6c3af36a-6b0a-4e48-a83a-74e11c7a037f"/>
  </ds:schemaRefs>
</ds:datastoreItem>
</file>

<file path=customXml/itemProps3.xml><?xml version="1.0" encoding="utf-8"?>
<ds:datastoreItem xmlns:ds="http://schemas.openxmlformats.org/officeDocument/2006/customXml" ds:itemID="{4A92B92D-547D-4507-BE9A-0D144EB14F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790ce3-aeae-4dd4-a11e-036a93f20d19"/>
    <ds:schemaRef ds:uri="6c3af36a-6b0a-4e48-a83a-74e11c7a0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214</Words>
  <Application>Microsoft Office PowerPoint</Application>
  <PresentationFormat>Widescreen</PresentationFormat>
  <Paragraphs>65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CCMEP Lifetime Visualization Zaida Jenkins</vt:lpstr>
      <vt:lpstr>Comprehensive Case Management &amp; Employment Program</vt:lpstr>
      <vt:lpstr>Data Source: PIRL</vt:lpstr>
      <vt:lpstr>Statewide Enrollment Dashboard</vt:lpstr>
      <vt:lpstr>Statewide Demographic Dashboard</vt:lpstr>
      <vt:lpstr>Statewide Characteristics Dashboard</vt:lpstr>
      <vt:lpstr>Statewide Performance Dashboard</vt:lpstr>
      <vt:lpstr>Thank You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Hoy, Mary</dc:creator>
  <cp:lastModifiedBy>Burnheimer, Ceanna</cp:lastModifiedBy>
  <cp:revision>105</cp:revision>
  <dcterms:created xsi:type="dcterms:W3CDTF">2021-09-24T16:29:17Z</dcterms:created>
  <dcterms:modified xsi:type="dcterms:W3CDTF">2023-08-31T01:44:58Z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0x010100C872003E08B6A0419911A0AFD7679656</vt:lpwstr>
  </property>
  <property fmtid="{D5CDD505-2E9C-101B-9397-08002B2CF9AE}" pid="3" name="MediaServiceImageTags">
    <vt:lpwstr/>
  </property>
</Properties>
</file>